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27"/>
  </p:notesMasterIdLst>
  <p:handoutMasterIdLst>
    <p:handoutMasterId r:id="rId28"/>
  </p:handoutMasterIdLst>
  <p:sldIdLst>
    <p:sldId id="1610" r:id="rId3"/>
    <p:sldId id="1611" r:id="rId4"/>
    <p:sldId id="1582" r:id="rId5"/>
    <p:sldId id="1606" r:id="rId6"/>
    <p:sldId id="1584" r:id="rId7"/>
    <p:sldId id="1578" r:id="rId8"/>
    <p:sldId id="1599" r:id="rId9"/>
    <p:sldId id="1600" r:id="rId10"/>
    <p:sldId id="1601" r:id="rId11"/>
    <p:sldId id="1602" r:id="rId12"/>
    <p:sldId id="1603" r:id="rId13"/>
    <p:sldId id="1604" r:id="rId14"/>
    <p:sldId id="1595" r:id="rId15"/>
    <p:sldId id="1583" r:id="rId16"/>
    <p:sldId id="1587" r:id="rId17"/>
    <p:sldId id="1588" r:id="rId18"/>
    <p:sldId id="1585" r:id="rId19"/>
    <p:sldId id="1589" r:id="rId20"/>
    <p:sldId id="1608" r:id="rId21"/>
    <p:sldId id="1590" r:id="rId22"/>
    <p:sldId id="1609" r:id="rId23"/>
    <p:sldId id="1592" r:id="rId24"/>
    <p:sldId id="1591" r:id="rId25"/>
    <p:sldId id="1605" r:id="rId26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DB9FB"/>
    <a:srgbClr val="C0C0C0"/>
    <a:srgbClr val="255B89"/>
    <a:srgbClr val="5E5E5E"/>
    <a:srgbClr val="FFFFFF"/>
    <a:srgbClr val="5F6062"/>
    <a:srgbClr val="5E5F61"/>
    <a:srgbClr val="00D0FA"/>
    <a:srgbClr val="7E7F82"/>
    <a:srgbClr val="00A0C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2" autoAdjust="0"/>
    <p:restoredTop sz="95018" autoAdjust="0"/>
  </p:normalViewPr>
  <p:slideViewPr>
    <p:cSldViewPr snapToGrid="0" snapToObjects="1">
      <p:cViewPr>
        <p:scale>
          <a:sx n="90" d="100"/>
          <a:sy n="90" d="100"/>
        </p:scale>
        <p:origin x="-1116" y="-81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8883" y="1353100"/>
            <a:ext cx="1203403" cy="144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7695" y="1260082"/>
            <a:ext cx="3167942" cy="38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-163866" y="6325780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Vector Battle" pitchFamily="34" charset="0"/>
                <a:cs typeface="Garamond"/>
              </a:rPr>
              <a:t>CS182 – ARTIFICIAL INTELLIGENCE</a:t>
            </a:r>
            <a:endParaRPr lang="en-US" sz="1400" spc="100" dirty="0">
              <a:solidFill>
                <a:srgbClr val="7898B3"/>
              </a:solidFill>
              <a:latin typeface="Vector Battle" pitchFamily="34" charset="0"/>
              <a:cs typeface="Garamon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5590" y="1353100"/>
            <a:ext cx="2493087" cy="399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959" y="4157663"/>
            <a:ext cx="1090420" cy="93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5971" y="1194216"/>
            <a:ext cx="1170885" cy="140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55256" y="1438871"/>
            <a:ext cx="93955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Vector Battle" pitchFamily="34" charset="0"/>
                <a:cs typeface="Oswald Regular"/>
              </a:rPr>
              <a:t>100,000 ASTEROIDS </a:t>
            </a:r>
          </a:p>
          <a:p>
            <a:pPr algn="ctr"/>
            <a:r>
              <a:rPr lang="en-US" sz="3200" spc="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Vector Battle" pitchFamily="34" charset="0"/>
                <a:cs typeface="Oswald Regular"/>
              </a:rPr>
              <a:t>DOWN THE BACK OF THE COUCH</a:t>
            </a:r>
            <a:endParaRPr lang="en-US" sz="3200" spc="300" dirty="0" smtClean="0">
              <a:solidFill>
                <a:schemeClr val="accent1">
                  <a:lumMod val="40000"/>
                  <a:lumOff val="60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1679" y="4157663"/>
            <a:ext cx="683434" cy="58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75506" y="1459121"/>
            <a:ext cx="93955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300" dirty="0" smtClean="0">
                <a:solidFill>
                  <a:schemeClr val="bg1">
                    <a:lumMod val="85000"/>
                  </a:schemeClr>
                </a:solidFill>
                <a:latin typeface="Vector Battle" pitchFamily="34" charset="0"/>
                <a:cs typeface="Oswald Regular"/>
              </a:rPr>
              <a:t>100,000 ASTEROIDS </a:t>
            </a:r>
          </a:p>
          <a:p>
            <a:pPr algn="ctr"/>
            <a:r>
              <a:rPr lang="en-US" sz="3200" spc="300" dirty="0" smtClean="0">
                <a:solidFill>
                  <a:schemeClr val="bg1">
                    <a:lumMod val="85000"/>
                  </a:schemeClr>
                </a:solidFill>
                <a:latin typeface="Vector Battle" pitchFamily="34" charset="0"/>
                <a:cs typeface="Oswald Regular"/>
              </a:rPr>
              <a:t>DOWN THE BACK OF THE COUCH</a:t>
            </a:r>
            <a:endParaRPr lang="en-US" sz="3200" spc="300" dirty="0" smtClean="0">
              <a:solidFill>
                <a:schemeClr val="bg1">
                  <a:lumMod val="85000"/>
                </a:schemeClr>
              </a:solidFill>
              <a:latin typeface="Vector Battle" pitchFamily="34" charset="0"/>
              <a:cs typeface="Oswal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ry\Dropbox\GIT\182proj\Presentation\lens_zdot+0.0e00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396546" y="19133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ry\Dropbox\GIT\182proj\Presentation\lens_zdot+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60412" y="2082521"/>
            <a:ext cx="186304" cy="164281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ry\Dropbox\GIT\182proj\Presentation\lens_zdot+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71418" y="21776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ry\Dropbox\GIT\182proj\Presentation\lens_zdot+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66225" y="2207603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-5348" y="1624803"/>
            <a:ext cx="9911348" cy="5233197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WHY DOES HELIOCENTRIC LINKING WORK?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CORE INTUITION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81724" y="6423032"/>
            <a:ext cx="752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*not to scale</a:t>
            </a:r>
          </a:p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</a:rPr>
              <a:t> (…obviously)</a:t>
            </a:r>
            <a:endParaRPr lang="en-US" sz="1000" dirty="0"/>
          </a:p>
        </p:txBody>
      </p:sp>
      <p:sp>
        <p:nvSpPr>
          <p:cNvPr id="25" name="Oval 24"/>
          <p:cNvSpPr/>
          <p:nvPr/>
        </p:nvSpPr>
        <p:spPr bwMode="auto">
          <a:xfrm rot="20620318">
            <a:off x="3933096" y="2708455"/>
            <a:ext cx="3790676" cy="6727693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955678" y="2978798"/>
            <a:ext cx="831076" cy="27557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111228" y="5119082"/>
            <a:ext cx="377249" cy="381000"/>
            <a:chOff x="7636604" y="4648200"/>
            <a:chExt cx="377249" cy="381000"/>
          </a:xfrm>
        </p:grpSpPr>
        <p:sp>
          <p:nvSpPr>
            <p:cNvPr id="8" name="Oval 7"/>
            <p:cNvSpPr/>
            <p:nvPr/>
          </p:nvSpPr>
          <p:spPr bwMode="auto">
            <a:xfrm>
              <a:off x="7667222" y="4664646"/>
              <a:ext cx="341869" cy="341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636604" y="4648200"/>
              <a:ext cx="377249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5483730" y="5631094"/>
            <a:ext cx="876717" cy="907381"/>
            <a:chOff x="6009106" y="5160212"/>
            <a:chExt cx="876717" cy="907381"/>
          </a:xfrm>
        </p:grpSpPr>
        <p:sp>
          <p:nvSpPr>
            <p:cNvPr id="10" name="Oval 9"/>
            <p:cNvSpPr/>
            <p:nvPr/>
          </p:nvSpPr>
          <p:spPr bwMode="auto">
            <a:xfrm>
              <a:off x="6160695" y="5334000"/>
              <a:ext cx="561710" cy="56171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009106" y="5160212"/>
              <a:ext cx="876717" cy="907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2459637">
            <a:off x="4694256" y="2602667"/>
            <a:ext cx="498514" cy="4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Connector 29"/>
          <p:cNvCxnSpPr/>
          <p:nvPr/>
        </p:nvCxnSpPr>
        <p:spPr bwMode="auto">
          <a:xfrm>
            <a:off x="4808624" y="2985482"/>
            <a:ext cx="922026" cy="275978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4656224" y="2985482"/>
            <a:ext cx="1023640" cy="27785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4961024" y="2985482"/>
            <a:ext cx="2230499" cy="21206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4808624" y="2985482"/>
            <a:ext cx="2326795" cy="213132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4656224" y="2985482"/>
            <a:ext cx="2428409" cy="215004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6229722" y="5418535"/>
            <a:ext cx="870249" cy="53268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6288840" y="5364474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92D050"/>
                </a:solidFill>
                <a:latin typeface="Oswald Light"/>
                <a:cs typeface="Oswald Light"/>
              </a:rPr>
              <a:t>known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35726" y="4289405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FFC000"/>
                </a:solidFill>
                <a:latin typeface="Oswald Light"/>
                <a:cs typeface="Oswald Light"/>
              </a:rPr>
              <a:t>unknown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99279" y="4620997"/>
            <a:ext cx="106631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unknown, but: </a:t>
            </a:r>
          </a:p>
          <a:p>
            <a:pPr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  inferable</a:t>
            </a:r>
          </a:p>
          <a:p>
            <a:pPr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 ~constant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87368" y="3692470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887368" y="2016372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8" name="Rectangle 57"/>
          <p:cNvSpPr/>
          <p:nvPr/>
        </p:nvSpPr>
        <p:spPr>
          <a:xfrm>
            <a:off x="7885944" y="4777138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Oswald Light"/>
                <a:cs typeface="Oswald Light"/>
              </a:rPr>
              <a:t>Heliocentric POV (~linear)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25835" y="3089259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Oswald Light"/>
                <a:cs typeface="Oswald Light"/>
              </a:rPr>
              <a:t>Earth POV (nonlinear)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Freeform 60"/>
          <p:cNvSpPr/>
          <p:nvPr/>
        </p:nvSpPr>
        <p:spPr bwMode="auto">
          <a:xfrm>
            <a:off x="7887368" y="3895558"/>
            <a:ext cx="1748590" cy="780716"/>
          </a:xfrm>
          <a:custGeom>
            <a:avLst/>
            <a:gdLst>
              <a:gd name="connsiteX0" fmla="*/ 0 w 1748590"/>
              <a:gd name="connsiteY0" fmla="*/ 780716 h 780716"/>
              <a:gd name="connsiteX1" fmla="*/ 898358 w 1748590"/>
              <a:gd name="connsiteY1" fmla="*/ 310147 h 780716"/>
              <a:gd name="connsiteX2" fmla="*/ 1748590 w 1748590"/>
              <a:gd name="connsiteY2" fmla="*/ 0 h 78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590" h="780716">
                <a:moveTo>
                  <a:pt x="0" y="780716"/>
                </a:moveTo>
                <a:cubicBezTo>
                  <a:pt x="303463" y="610491"/>
                  <a:pt x="606926" y="440266"/>
                  <a:pt x="898358" y="310147"/>
                </a:cubicBezTo>
                <a:cubicBezTo>
                  <a:pt x="1189790" y="180028"/>
                  <a:pt x="1469190" y="90014"/>
                  <a:pt x="1748590" y="0"/>
                </a:cubicBez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716220" y="4154899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096413" y="2467985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7887368" y="2125384"/>
            <a:ext cx="1759285" cy="987704"/>
          </a:xfrm>
          <a:custGeom>
            <a:avLst/>
            <a:gdLst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310148 w 1764632"/>
              <a:gd name="connsiteY8" fmla="*/ 5423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419911 w 1764632"/>
              <a:gd name="connsiteY8" fmla="*/ 5550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8641 h 1022810"/>
              <a:gd name="connsiteX1" fmla="*/ 609600 w 1764632"/>
              <a:gd name="connsiteY1" fmla="*/ 915862 h 1022810"/>
              <a:gd name="connsiteX2" fmla="*/ 1112253 w 1764632"/>
              <a:gd name="connsiteY2" fmla="*/ 787525 h 1022810"/>
              <a:gd name="connsiteX3" fmla="*/ 1267327 w 1764632"/>
              <a:gd name="connsiteY3" fmla="*/ 407862 h 1022810"/>
              <a:gd name="connsiteX4" fmla="*/ 1171074 w 1764632"/>
              <a:gd name="connsiteY4" fmla="*/ 156536 h 1022810"/>
              <a:gd name="connsiteX5" fmla="*/ 976820 w 1764632"/>
              <a:gd name="connsiteY5" fmla="*/ 25358 h 1022810"/>
              <a:gd name="connsiteX6" fmla="*/ 705853 w 1764632"/>
              <a:gd name="connsiteY6" fmla="*/ 28199 h 1022810"/>
              <a:gd name="connsiteX7" fmla="*/ 488184 w 1764632"/>
              <a:gd name="connsiteY7" fmla="*/ 194553 h 1022810"/>
              <a:gd name="connsiteX8" fmla="*/ 419911 w 1764632"/>
              <a:gd name="connsiteY8" fmla="*/ 554246 h 1022810"/>
              <a:gd name="connsiteX9" fmla="*/ 711200 w 1764632"/>
              <a:gd name="connsiteY9" fmla="*/ 782178 h 1022810"/>
              <a:gd name="connsiteX10" fmla="*/ 1363579 w 1764632"/>
              <a:gd name="connsiteY10" fmla="*/ 931904 h 1022810"/>
              <a:gd name="connsiteX11" fmla="*/ 1764632 w 1764632"/>
              <a:gd name="connsiteY11" fmla="*/ 1022810 h 1022810"/>
              <a:gd name="connsiteX0" fmla="*/ 0 w 1764632"/>
              <a:gd name="connsiteY0" fmla="*/ 953085 h 1017254"/>
              <a:gd name="connsiteX1" fmla="*/ 609600 w 1764632"/>
              <a:gd name="connsiteY1" fmla="*/ 910306 h 1017254"/>
              <a:gd name="connsiteX2" fmla="*/ 1112253 w 1764632"/>
              <a:gd name="connsiteY2" fmla="*/ 781969 h 1017254"/>
              <a:gd name="connsiteX3" fmla="*/ 1267327 w 1764632"/>
              <a:gd name="connsiteY3" fmla="*/ 402306 h 1017254"/>
              <a:gd name="connsiteX4" fmla="*/ 1171074 w 1764632"/>
              <a:gd name="connsiteY4" fmla="*/ 150980 h 1017254"/>
              <a:gd name="connsiteX5" fmla="*/ 976820 w 1764632"/>
              <a:gd name="connsiteY5" fmla="*/ 19802 h 1017254"/>
              <a:gd name="connsiteX6" fmla="*/ 720140 w 1764632"/>
              <a:gd name="connsiteY6" fmla="*/ 32168 h 1017254"/>
              <a:gd name="connsiteX7" fmla="*/ 488184 w 1764632"/>
              <a:gd name="connsiteY7" fmla="*/ 188997 h 1017254"/>
              <a:gd name="connsiteX8" fmla="*/ 419911 w 1764632"/>
              <a:gd name="connsiteY8" fmla="*/ 548690 h 1017254"/>
              <a:gd name="connsiteX9" fmla="*/ 711200 w 1764632"/>
              <a:gd name="connsiteY9" fmla="*/ 776622 h 1017254"/>
              <a:gd name="connsiteX10" fmla="*/ 1363579 w 1764632"/>
              <a:gd name="connsiteY10" fmla="*/ 926348 h 1017254"/>
              <a:gd name="connsiteX11" fmla="*/ 1764632 w 1764632"/>
              <a:gd name="connsiteY11" fmla="*/ 1017254 h 1017254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171074 w 1764632"/>
              <a:gd name="connsiteY4" fmla="*/ 1445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457812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48590"/>
              <a:gd name="connsiteY0" fmla="*/ 946679 h 987704"/>
              <a:gd name="connsiteX1" fmla="*/ 609600 w 1748590"/>
              <a:gd name="connsiteY1" fmla="*/ 903900 h 987704"/>
              <a:gd name="connsiteX2" fmla="*/ 1117015 w 1748590"/>
              <a:gd name="connsiteY2" fmla="*/ 748576 h 987704"/>
              <a:gd name="connsiteX3" fmla="*/ 1267327 w 1748590"/>
              <a:gd name="connsiteY3" fmla="*/ 457812 h 987704"/>
              <a:gd name="connsiteX4" fmla="*/ 1209174 w 1748590"/>
              <a:gd name="connsiteY4" fmla="*/ 157274 h 987704"/>
              <a:gd name="connsiteX5" fmla="*/ 1006982 w 1748590"/>
              <a:gd name="connsiteY5" fmla="*/ 28018 h 987704"/>
              <a:gd name="connsiteX6" fmla="*/ 720140 w 1748590"/>
              <a:gd name="connsiteY6" fmla="*/ 25762 h 987704"/>
              <a:gd name="connsiteX7" fmla="*/ 488184 w 1748590"/>
              <a:gd name="connsiteY7" fmla="*/ 182591 h 987704"/>
              <a:gd name="connsiteX8" fmla="*/ 419911 w 1748590"/>
              <a:gd name="connsiteY8" fmla="*/ 542284 h 987704"/>
              <a:gd name="connsiteX9" fmla="*/ 711200 w 1748590"/>
              <a:gd name="connsiteY9" fmla="*/ 770216 h 987704"/>
              <a:gd name="connsiteX10" fmla="*/ 1363579 w 1748590"/>
              <a:gd name="connsiteY10" fmla="*/ 919942 h 987704"/>
              <a:gd name="connsiteX11" fmla="*/ 1748590 w 1748590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19911 w 1759285"/>
              <a:gd name="connsiteY8" fmla="*/ 542284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34405 w 1759285"/>
              <a:gd name="connsiteY8" fmla="*/ 530638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9285" h="987704">
                <a:moveTo>
                  <a:pt x="0" y="946679"/>
                </a:moveTo>
                <a:cubicBezTo>
                  <a:pt x="212112" y="939549"/>
                  <a:pt x="423431" y="936917"/>
                  <a:pt x="609600" y="903900"/>
                </a:cubicBezTo>
                <a:cubicBezTo>
                  <a:pt x="795769" y="870883"/>
                  <a:pt x="1007394" y="822924"/>
                  <a:pt x="1117015" y="748576"/>
                </a:cubicBezTo>
                <a:cubicBezTo>
                  <a:pt x="1226636" y="674228"/>
                  <a:pt x="1251967" y="556362"/>
                  <a:pt x="1267327" y="457812"/>
                </a:cubicBezTo>
                <a:cubicBezTo>
                  <a:pt x="1282687" y="359262"/>
                  <a:pt x="1252565" y="228906"/>
                  <a:pt x="1209174" y="157274"/>
                </a:cubicBezTo>
                <a:cubicBezTo>
                  <a:pt x="1165783" y="85642"/>
                  <a:pt x="1088488" y="49937"/>
                  <a:pt x="1006982" y="28018"/>
                </a:cubicBezTo>
                <a:cubicBezTo>
                  <a:pt x="925476" y="6099"/>
                  <a:pt x="806606" y="0"/>
                  <a:pt x="720140" y="25762"/>
                </a:cubicBezTo>
                <a:cubicBezTo>
                  <a:pt x="633674" y="51524"/>
                  <a:pt x="535807" y="98445"/>
                  <a:pt x="488184" y="182591"/>
                </a:cubicBezTo>
                <a:cubicBezTo>
                  <a:pt x="440562" y="266737"/>
                  <a:pt x="397236" y="432701"/>
                  <a:pt x="434405" y="530638"/>
                </a:cubicBezTo>
                <a:cubicBezTo>
                  <a:pt x="471574" y="628575"/>
                  <a:pt x="556338" y="705332"/>
                  <a:pt x="711200" y="770216"/>
                </a:cubicBezTo>
                <a:cubicBezTo>
                  <a:pt x="866062" y="835100"/>
                  <a:pt x="1363579" y="919942"/>
                  <a:pt x="1363579" y="919942"/>
                </a:cubicBezTo>
                <a:lnTo>
                  <a:pt x="1759285" y="987704"/>
                </a:ln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4618" y="1958761"/>
            <a:ext cx="370335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Heliocentric transformation allows us to infer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a near-constant distance from the sun</a:t>
            </a:r>
          </a:p>
          <a:p>
            <a:pPr marL="169863" indent="-169863"/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	(we have a strong prior)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/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Also helps us compare             asteroid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in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linear space,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at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common time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Enables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clustering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to identify observations as one object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84" name="Arc 83"/>
          <p:cNvSpPr/>
          <p:nvPr/>
        </p:nvSpPr>
        <p:spPr bwMode="auto">
          <a:xfrm rot="20620318">
            <a:off x="4112302" y="3020607"/>
            <a:ext cx="3434014" cy="6094690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 rot="20620318">
            <a:off x="4022001" y="2871611"/>
            <a:ext cx="3601916" cy="6392682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897860" y="5502382"/>
            <a:ext cx="1552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FFC000"/>
                </a:solidFill>
                <a:latin typeface="Oswald Light"/>
              </a:rPr>
              <a:t>Earth is moving faster </a:t>
            </a:r>
          </a:p>
          <a:p>
            <a:r>
              <a:rPr lang="en-US" sz="1400" b="0" dirty="0" smtClean="0">
                <a:solidFill>
                  <a:srgbClr val="FFC000"/>
                </a:solidFill>
                <a:latin typeface="Oswald Light"/>
              </a:rPr>
              <a:t>than the asteroid!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402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92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97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303916" y="2033424"/>
            <a:ext cx="33364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Dividing into sky regions allows for a more     precise clustering</a:t>
            </a:r>
          </a:p>
        </p:txBody>
      </p:sp>
      <p:cxnSp>
        <p:nvCxnSpPr>
          <p:cNvPr id="112" name="Straight Connector 111"/>
          <p:cNvCxnSpPr>
            <a:stCxn id="94" idx="2"/>
            <a:endCxn id="99" idx="0"/>
          </p:cNvCxnSpPr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34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39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44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RADIAL VELOCITIES, FIT FOR OTHER MOTION PARAMS</a:t>
                </a: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905" y="5774113"/>
            <a:ext cx="4937719" cy="858078"/>
            <a:chOff x="891581" y="5869363"/>
            <a:chExt cx="4042367" cy="858078"/>
          </a:xfrm>
        </p:grpSpPr>
        <p:grpSp>
          <p:nvGrpSpPr>
            <p:cNvPr id="49" name="Group 21"/>
            <p:cNvGrpSpPr/>
            <p:nvPr/>
          </p:nvGrpSpPr>
          <p:grpSpPr>
            <a:xfrm>
              <a:off x="891581" y="5869363"/>
              <a:ext cx="4042367" cy="858078"/>
              <a:chOff x="6357389" y="1425629"/>
              <a:chExt cx="1287468" cy="674809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RESULTING PARAMS: X/Y/Z POSITION, VELOCITY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290092" y="3209359"/>
            <a:ext cx="33364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4 of our 6 motion parameters are            known, and 1 is        relatively constant</a:t>
            </a:r>
          </a:p>
          <a:p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Model is linear in            the parameters           (least squares fit)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cxnSp>
        <p:nvCxnSpPr>
          <p:cNvPr id="55" name="Straight Connector 54"/>
          <p:cNvCxnSpPr>
            <a:stCxn id="41" idx="2"/>
            <a:endCxn id="46" idx="0"/>
          </p:cNvCxnSpPr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/>
          <p:cNvCxnSpPr>
            <a:stCxn id="46" idx="2"/>
            <a:endCxn id="51" idx="0"/>
          </p:cNvCxnSpPr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8287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15150" y="2834333"/>
            <a:ext cx="2847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We tune two      hyper-parameters: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1) OPTIMAL</a:t>
            </a:r>
          </a:p>
          <a:p>
            <a:r>
              <a:rPr lang="en-US" sz="2800" b="0" dirty="0" smtClean="0">
                <a:solidFill>
                  <a:schemeClr val="accent6"/>
                </a:solidFill>
                <a:latin typeface="Oswald Light"/>
                <a:cs typeface="Oswald Light"/>
              </a:rPr>
              <a:t>    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CLUSTER RADIUS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2)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WEIGHTING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VELOCITY VS. 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POSITION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12375" y="64139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15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101644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TUNE CLUSTERING HYPERPARAMETERS OVER KNOWN TRAINING SET (THANKS TO MATT PAYNE, MINOR PLANET CENTER!)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858" y="1952625"/>
            <a:ext cx="5307217" cy="481318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40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45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50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RADIAL VELOCITIES, FIT FOR OTHER MOTION PARAMS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24905" y="5774113"/>
            <a:ext cx="4937719" cy="858078"/>
            <a:chOff x="891581" y="5869363"/>
            <a:chExt cx="4042367" cy="858078"/>
          </a:xfrm>
        </p:grpSpPr>
        <p:grpSp>
          <p:nvGrpSpPr>
            <p:cNvPr id="58" name="Group 21"/>
            <p:cNvGrpSpPr/>
            <p:nvPr/>
          </p:nvGrpSpPr>
          <p:grpSpPr>
            <a:xfrm>
              <a:off x="891581" y="5869363"/>
              <a:ext cx="4042367" cy="858078"/>
              <a:chOff x="6357389" y="1425629"/>
              <a:chExt cx="1287468" cy="674809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RESULTING PARAMS: X/Y/Z POSITION, VELOCITY</a:t>
                </a: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62" name="Right Brace 61"/>
          <p:cNvSpPr/>
          <p:nvPr/>
        </p:nvSpPr>
        <p:spPr bwMode="auto">
          <a:xfrm>
            <a:off x="6029324" y="1990588"/>
            <a:ext cx="892175" cy="4749840"/>
          </a:xfrm>
          <a:prstGeom prst="rightBrace">
            <a:avLst>
              <a:gd name="adj1" fmla="val 46499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1555" y="2006445"/>
            <a:ext cx="4137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TRAIN CLUSTER RADIUS/WEIGHTING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27203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OPTIMAL RADIUS: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0.0005-0.0010rad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642" y="125604"/>
            <a:ext cx="4972026" cy="3314684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642" y="3477290"/>
            <a:ext cx="4972026" cy="331468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0713" y="3650486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Selected KD-tree clustering for speed (average case log(n))</a:t>
            </a:r>
          </a:p>
          <a:p>
            <a:pPr algn="r"/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Also had good results with agglomerative clustering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028" y="178464"/>
            <a:ext cx="4532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Total clusters detected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23470" y="3511356"/>
            <a:ext cx="3610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Error rate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7487105" y="1"/>
            <a:ext cx="2418895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CLUSTERING 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876787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90% OF ASTEROIDS DETECTED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WITH NEAR-ZERO ERROR!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5456" y="1069703"/>
            <a:ext cx="7083335" cy="6296296"/>
            <a:chOff x="64806" y="832006"/>
            <a:chExt cx="7293594" cy="6483193"/>
          </a:xfrm>
        </p:grpSpPr>
        <p:pic>
          <p:nvPicPr>
            <p:cNvPr id="8" name="Picture 3" descr="C:\Users\ry\Dropbox\GIT\182proj\Presentation\asteroids_wo_singletons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806" y="832006"/>
              <a:ext cx="7293594" cy="6483193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1716678" y="1243441"/>
              <a:ext cx="4166410" cy="3486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Identified Asteroids (common colors = a single asteroid)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7695" y="1260082"/>
            <a:ext cx="3167942" cy="38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2819978" y="2082869"/>
            <a:ext cx="409599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PREPARED BY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MATT HOLMAN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PAUL BLANKLEY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RYAN JANSSEN</a:t>
            </a: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r>
              <a:rPr lang="en-US" spc="300" dirty="0" smtClean="0">
                <a:latin typeface="Vector Battle" pitchFamily="34" charset="0"/>
                <a:cs typeface="Oswald Regular"/>
              </a:rPr>
              <a:t>WITH MATT </a:t>
            </a:r>
            <a:r>
              <a:rPr lang="en-US" spc="300" dirty="0" smtClean="0">
                <a:latin typeface="Vector Battle" pitchFamily="34" charset="0"/>
                <a:cs typeface="Oswald Regular"/>
              </a:rPr>
              <a:t>PAYNE, </a:t>
            </a:r>
          </a:p>
          <a:p>
            <a:pPr algn="ctr"/>
            <a:r>
              <a:rPr lang="en-US" spc="300" dirty="0" smtClean="0">
                <a:latin typeface="Vector Battle" pitchFamily="34" charset="0"/>
                <a:cs typeface="Oswald Regular"/>
              </a:rPr>
              <a:t>Minor Planet Center </a:t>
            </a:r>
            <a:endParaRPr lang="en-US" spc="300" dirty="0">
              <a:latin typeface="Vector Battle" pitchFamily="34" charset="0"/>
              <a:cs typeface="Oswal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63866" y="6325780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Vector Battle" pitchFamily="34" charset="0"/>
                <a:cs typeface="Garamond"/>
              </a:rPr>
              <a:t>CS182 – ARTIFICIAL INTELLIGENCE</a:t>
            </a:r>
            <a:endParaRPr lang="en-US" sz="1400" spc="100" dirty="0">
              <a:solidFill>
                <a:srgbClr val="7898B3"/>
              </a:solidFill>
              <a:latin typeface="Vector Battle" pitchFamily="34" charset="0"/>
              <a:cs typeface="Garamon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77896" y="6326446"/>
            <a:ext cx="2390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0" dirty="0" smtClean="0">
                <a:solidFill>
                  <a:schemeClr val="bg1">
                    <a:lumMod val="95000"/>
                  </a:schemeClr>
                </a:solidFill>
                <a:latin typeface="Vector Battle" pitchFamily="34" charset="0"/>
                <a:cs typeface="Oswald Regular"/>
              </a:rPr>
              <a:t>30 NOVEMBER 2017</a:t>
            </a:r>
            <a:endParaRPr lang="en-US" sz="1400" b="0" dirty="0">
              <a:solidFill>
                <a:schemeClr val="bg1">
                  <a:lumMod val="95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5590" y="1353100"/>
            <a:ext cx="2493087" cy="399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805014" y="2078477"/>
            <a:ext cx="409599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PREPARED BY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MATT HOLMAN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PAUL BLANKLEY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RYAN JANSSEN</a:t>
            </a: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WITH MATT </a:t>
            </a:r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PAYNE, </a:t>
            </a:r>
          </a:p>
          <a:p>
            <a:pPr algn="ctr"/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Minor Planet Center </a:t>
            </a:r>
            <a:endParaRPr lang="en-US" spc="300" dirty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100" y="861545"/>
            <a:ext cx="683434" cy="58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124" y="5343277"/>
            <a:ext cx="919547" cy="91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6414" y="1050386"/>
            <a:ext cx="885789" cy="79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6272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18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088" y="1879200"/>
            <a:ext cx="93641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Conclusion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Strong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linking with heliocentric transformation &amp; KD-tree clustering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Also able to do so in just </a:t>
            </a:r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O(n log n)</a:t>
            </a:r>
            <a:r>
              <a:rPr lang="en-US" sz="2400" b="0" dirty="0" smtClean="0">
                <a:solidFill>
                  <a:schemeClr val="accent1"/>
                </a:solidFill>
                <a:latin typeface="Oswald Light"/>
                <a:cs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time,                                                                                         a scalable solution!!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Limitations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currently restricted to small                                                                       (monthly) observation time window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Next Steps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Run the algorithm over all 14m                                                                                                             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observations!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Thanks To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The Minor Planet Center for training data, Scott and Brian for project support!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31"/>
          <a:stretch>
            <a:fillRect/>
          </a:stretch>
        </p:blipFill>
        <p:spPr>
          <a:xfrm>
            <a:off x="5014912" y="2511422"/>
            <a:ext cx="4314825" cy="30993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170" name="Picture 2" descr="Image result for if i had more time i would have written a shorter let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8037" y="2785583"/>
            <a:ext cx="1903564" cy="206442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195641" y="1488857"/>
            <a:ext cx="5338320" cy="447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28663" eaLnBrk="0" hangingPunct="0">
              <a:lnSpc>
                <a:spcPct val="70000"/>
              </a:lnSpc>
              <a:defRPr/>
            </a:pPr>
            <a:r>
              <a:rPr lang="en-US" altLang="ja-JP" sz="32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APPENDIX/SUPPORTING SLIDES</a:t>
            </a:r>
            <a:endParaRPr lang="en-US" altLang="ja-JP" sz="32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83" y="209006"/>
            <a:ext cx="8662782" cy="57751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4280" y="381600"/>
            <a:ext cx="1098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Training AUC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881" y="0"/>
            <a:ext cx="8634113" cy="6475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81851" y="439200"/>
            <a:ext cx="364394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Agglomerative Clustering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Dendogram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(Truncated)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57004" y="1856916"/>
            <a:ext cx="648115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Mandate from Congress:</a:t>
            </a:r>
          </a:p>
          <a:p>
            <a:pPr algn="r"/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Discover &gt;90% of potentially                   hazardous asteroids with                    diameters &gt;140 meters</a:t>
            </a: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3532" y="4132835"/>
            <a:ext cx="3355492" cy="2591055"/>
          </a:xfrm>
          <a:prstGeom prst="rect">
            <a:avLst/>
          </a:prstGeom>
        </p:spPr>
      </p:pic>
      <p:pic>
        <p:nvPicPr>
          <p:cNvPr id="10" name="Picture 2" descr="https://lh6.googleusercontent.com/VtOVUA5vOcZC5e7vQBgqY4ihNlam2JdT3yvSeC0a6SyCkARbi-skH0R-2ikrFIgAXSlQpWppFPojSq_SDBFEh5j_oKVWS2gIMRT9RUqmbsjCe_kxa98oxXk-xhBk3y0teQK5a5iBOM0"/>
          <p:cNvPicPr>
            <a:picLocks noChangeAspect="1" noChangeArrowheads="1"/>
          </p:cNvPicPr>
          <p:nvPr/>
        </p:nvPicPr>
        <p:blipFill>
          <a:blip r:embed="rId4" cstate="print"/>
          <a:srcRect l="34896" b="16689"/>
          <a:stretch>
            <a:fillRect/>
          </a:stretch>
        </p:blipFill>
        <p:spPr bwMode="auto">
          <a:xfrm>
            <a:off x="5846648" y="1767256"/>
            <a:ext cx="3371351" cy="2241625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4826854" y="4830993"/>
            <a:ext cx="49016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Currently, we have 170m                          asteroid observations</a:t>
            </a:r>
            <a:endParaRPr lang="en-US" b="0" dirty="0"/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396082" y="1988942"/>
            <a:ext cx="428434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Asteroids ‘</a:t>
            </a:r>
            <a:r>
              <a:rPr lang="en-US" sz="28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’ are found by matching 3+ detections in digital exposures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90% can be identified immediately.  But there are       </a:t>
            </a:r>
            <a:r>
              <a:rPr lang="en-US" sz="28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14 million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unmatched </a:t>
            </a:r>
            <a:r>
              <a:rPr lang="en-US" sz="28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tracklets</a:t>
            </a:r>
            <a:endParaRPr lang="en-US" sz="28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pPr>
              <a:buFont typeface="Arial" pitchFamily="34" charset="0"/>
              <a:buChar char="•"/>
            </a:pPr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Growing quickly as telescope aperture increases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2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315" y="2219342"/>
            <a:ext cx="4841482" cy="40086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218" y="2378565"/>
            <a:ext cx="37033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Observed from Earth, asteroid trajectories are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highly nonlinear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This, with the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 density of asteroids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makes naïve linking difficult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Missing data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(cannot tell asteroid </a:t>
            </a:r>
            <a:r>
              <a:rPr lang="en-US" sz="20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pos’n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/velocity in the radial direction)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Sparse observations can be separated by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weeks, months, or years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Brute force is impractical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with 14m observations (Current </a:t>
            </a:r>
            <a:r>
              <a:rPr lang="en-US" sz="20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soln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= O(n</a:t>
            </a:r>
            <a:r>
              <a:rPr lang="en-US" sz="2000" b="0" baseline="3000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3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)!</a:t>
            </a:r>
            <a:endParaRPr lang="en-US" sz="20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2050" name="Picture 2" descr="C:\Users\ry\Dropbox\GIT\182proj\Presentation\tangent_plane_asteroids.png"/>
          <p:cNvPicPr>
            <a:picLocks noChangeAspect="1" noChangeArrowheads="1"/>
          </p:cNvPicPr>
          <p:nvPr/>
        </p:nvPicPr>
        <p:blipFill>
          <a:blip r:embed="rId2" cstate="print"/>
          <a:srcRect l="6593" t="10417" r="8754" b="8583"/>
          <a:stretch>
            <a:fillRect/>
          </a:stretch>
        </p:blipFill>
        <p:spPr bwMode="auto">
          <a:xfrm>
            <a:off x="4190163" y="1087090"/>
            <a:ext cx="5639637" cy="479661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 bwMode="auto">
          <a:xfrm>
            <a:off x="5661024" y="4390569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H="1" flipV="1">
            <a:off x="5661024" y="4600423"/>
            <a:ext cx="1940134" cy="8147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661025" y="4276725"/>
            <a:ext cx="1940130" cy="1138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1155" y="4276725"/>
            <a:ext cx="1952420" cy="11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7601156" y="4276725"/>
            <a:ext cx="1952419" cy="1138436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325247" y="4103147"/>
            <a:ext cx="337868" cy="347155"/>
            <a:chOff x="8579989" y="838248"/>
            <a:chExt cx="337868" cy="347155"/>
          </a:xfrm>
        </p:grpSpPr>
        <p:sp>
          <p:nvSpPr>
            <p:cNvPr id="18" name="Oval 17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5532911" y="805686"/>
            <a:ext cx="325281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Earth’s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PROBLEM…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3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PROPOSED</a:t>
            </a:r>
          </a:p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SOLUTION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568" y="2961814"/>
            <a:ext cx="37033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When we apply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heliocentric transformation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, the trajectories become clear!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Similar to applying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the kernel trick from 2d to 3d space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Can then set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‘focal distance’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by scanning radial distances/velocities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3074" name="Picture 2" descr="C:\Users\ry\Dropbox\GIT\182proj\Presentation\helio.png"/>
          <p:cNvPicPr>
            <a:picLocks noChangeAspect="1" noChangeArrowheads="1"/>
          </p:cNvPicPr>
          <p:nvPr/>
        </p:nvPicPr>
        <p:blipFill>
          <a:blip r:embed="rId2" cstate="print"/>
          <a:srcRect l="7185" t="9639" r="7704" b="8111"/>
          <a:stretch>
            <a:fillRect/>
          </a:stretch>
        </p:blipFill>
        <p:spPr bwMode="auto">
          <a:xfrm>
            <a:off x="4190163" y="1122552"/>
            <a:ext cx="5715837" cy="4909948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3297" y="4240748"/>
            <a:ext cx="1805542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5403297" y="4240748"/>
            <a:ext cx="1835703" cy="1111394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813800" y="3741122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7239000" y="3950976"/>
            <a:ext cx="1962151" cy="1401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5403297" y="3741122"/>
            <a:ext cx="3410504" cy="4996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5234363" y="4082516"/>
            <a:ext cx="337868" cy="347155"/>
            <a:chOff x="8579989" y="838248"/>
            <a:chExt cx="337868" cy="347155"/>
          </a:xfrm>
        </p:grpSpPr>
        <p:sp>
          <p:nvSpPr>
            <p:cNvPr id="32" name="Oval 31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Rectangle 33"/>
          <p:cNvSpPr/>
          <p:nvPr/>
        </p:nvSpPr>
        <p:spPr>
          <a:xfrm>
            <a:off x="5451961" y="805686"/>
            <a:ext cx="341471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the Sun’s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4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y\Dropbox\GIT\182proj\Presentation\lens_zdot-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819649" y="14192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y\Dropbox\GIT\182proj\Presentation\lens_zdot-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952999" y="155257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ry\Dropbox\GIT\182proj\Presentation\lens_zdot-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114924" y="16859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109868</TotalTime>
  <Words>711</Words>
  <Application>Microsoft Office PowerPoint</Application>
  <PresentationFormat>A4 Paper (210x297 mm)</PresentationFormat>
  <Paragraphs>175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AGC master</vt:lpstr>
      <vt:lpstr>Custom Design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Ryan Janssen</cp:lastModifiedBy>
  <cp:revision>7294</cp:revision>
  <cp:lastPrinted>2013-10-24T18:36:14Z</cp:lastPrinted>
  <dcterms:created xsi:type="dcterms:W3CDTF">2012-04-12T16:01:00Z</dcterms:created>
  <dcterms:modified xsi:type="dcterms:W3CDTF">2017-11-30T16:44:11Z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